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486" r:id="rId3"/>
    <p:sldId id="532" r:id="rId4"/>
    <p:sldId id="531" r:id="rId5"/>
    <p:sldId id="506" r:id="rId6"/>
    <p:sldId id="507" r:id="rId7"/>
    <p:sldId id="554" r:id="rId8"/>
    <p:sldId id="509" r:id="rId9"/>
    <p:sldId id="508" r:id="rId10"/>
    <p:sldId id="503" r:id="rId11"/>
    <p:sldId id="521" r:id="rId12"/>
    <p:sldId id="504" r:id="rId13"/>
    <p:sldId id="502" r:id="rId14"/>
    <p:sldId id="523" r:id="rId15"/>
    <p:sldId id="524" r:id="rId16"/>
    <p:sldId id="522" r:id="rId17"/>
    <p:sldId id="525" r:id="rId18"/>
    <p:sldId id="528" r:id="rId19"/>
    <p:sldId id="527" r:id="rId20"/>
    <p:sldId id="529" r:id="rId21"/>
    <p:sldId id="510" r:id="rId22"/>
    <p:sldId id="535" r:id="rId23"/>
    <p:sldId id="530" r:id="rId24"/>
    <p:sldId id="490" r:id="rId25"/>
    <p:sldId id="536" r:id="rId26"/>
    <p:sldId id="489" r:id="rId27"/>
    <p:sldId id="537" r:id="rId28"/>
    <p:sldId id="491" r:id="rId29"/>
    <p:sldId id="495" r:id="rId30"/>
    <p:sldId id="492" r:id="rId31"/>
    <p:sldId id="493" r:id="rId32"/>
    <p:sldId id="494" r:id="rId33"/>
    <p:sldId id="533" r:id="rId34"/>
    <p:sldId id="498" r:id="rId35"/>
    <p:sldId id="499" r:id="rId36"/>
    <p:sldId id="540" r:id="rId37"/>
    <p:sldId id="500" r:id="rId38"/>
    <p:sldId id="541" r:id="rId39"/>
    <p:sldId id="512" r:id="rId40"/>
    <p:sldId id="513" r:id="rId41"/>
    <p:sldId id="542" r:id="rId42"/>
    <p:sldId id="488" r:id="rId43"/>
    <p:sldId id="497" r:id="rId44"/>
    <p:sldId id="543" r:id="rId45"/>
    <p:sldId id="538" r:id="rId46"/>
    <p:sldId id="539" r:id="rId47"/>
    <p:sldId id="526" r:id="rId48"/>
    <p:sldId id="534" r:id="rId49"/>
    <p:sldId id="544" r:id="rId50"/>
    <p:sldId id="545" r:id="rId51"/>
    <p:sldId id="424" r:id="rId52"/>
    <p:sldId id="514" r:id="rId53"/>
    <p:sldId id="515" r:id="rId54"/>
    <p:sldId id="516" r:id="rId55"/>
    <p:sldId id="482" r:id="rId56"/>
    <p:sldId id="553" r:id="rId57"/>
    <p:sldId id="517" r:id="rId58"/>
    <p:sldId id="547" r:id="rId59"/>
    <p:sldId id="548" r:id="rId60"/>
    <p:sldId id="549" r:id="rId61"/>
    <p:sldId id="550" r:id="rId62"/>
    <p:sldId id="551" r:id="rId63"/>
    <p:sldId id="552" r:id="rId64"/>
    <p:sldId id="546" r:id="rId65"/>
    <p:sldId id="437" r:id="rId66"/>
    <p:sldId id="555" r:id="rId67"/>
    <p:sldId id="435" r:id="rId68"/>
    <p:sldId id="48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0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media/action-weve-taken/mpns/2618524/marriott-international-inc-mpn-20201030.pdf" TargetMode="External"/><Relationship Id="rId2" Type="http://schemas.openxmlformats.org/officeDocument/2006/relationships/hyperlink" Target="https://hospitalitytech.com/ico-fines-marriott-international-inc-ps184m-failing-keep-customers-personal-data-secu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adar.com/news/what-is-elasticsearch-and-why-is-it-involved-in-so-many-data-leaks" TargetMode="External"/><Relationship Id="rId2" Type="http://schemas.openxmlformats.org/officeDocument/2006/relationships/hyperlink" Target="https://github.com/nagwww/s3-lea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somag.eccouncil.org/unprotected-elasticsearch-server-leaks-5-billion-record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andasecurity.com/en/mediacenter/src/uploads/2010/12/operationpayback_loic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tice.gov/usao-nj/pr/justice-department-announces-charges-and-guilty-pleas-three-computer-crime-cas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2020/09/02/kryptocibule-multitasking-multicurrency-cryptostealer/" TargetMode="External"/><Relationship Id="rId2" Type="http://schemas.openxmlformats.org/officeDocument/2006/relationships/hyperlink" Target="https://www.kaspersky.com/blog/the-big-four-banking-trojans/295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guardian.com/blog/top-10-finserv-data-breaches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2016/05/insane-81m-bangladesh-bank-heist-heres-know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238297/a-hacker-alleged-to-have-stolen-e1-billion-from-bank-atms-was-arrested-in-alicante-spain/" TargetMode="External"/><Relationship Id="rId2" Type="http://schemas.openxmlformats.org/officeDocument/2006/relationships/hyperlink" Target="https://www.garlandtechnology.com/blog/how-hackers-stole-millions-from-ba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reatpost.com/lemon-duck-cryptocurrency-botnet/160046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policja.pl/pol/aktualnosci/4627,Odpowie-za-wlamanie-na-strone-internetowa-policj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endmicro.com/trendlabs-security-intelligence/exposing-modular-adware-how-dealply-iserik-and-managex-persist-in-system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ast.com/c-eternalblue" TargetMode="External"/><Relationship Id="rId2" Type="http://schemas.openxmlformats.org/officeDocument/2006/relationships/hyperlink" Target="https://securityintelligence.com/articles/wannacry-worm-ransomware-changed-cybersecu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ublic.intel471.com/blog/revil-ransomware-interview-russian-osint-100-millio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0xboogy/status/13247635655391846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zdnet.com/article/conti-ryuk-joins-the-ranks-of-ransomware-gangs-operating-data-leak-sit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eepingcomputer.com/news/security/ransomware-attack-at-german-hospital-leads-to-death-of-patien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scylla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livesecurity.com/2020/04/30/new-sextortion-scam-claims-know-your-password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elivesecurity.com/2020/04/30/new-sextortion-scam-claims-know-your-password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fbi-bec-losses-soared-to-18/" TargetMode="External"/><Relationship Id="rId2" Type="http://schemas.openxmlformats.org/officeDocument/2006/relationships/hyperlink" Target="https://www.fbi.gov/scams-and-safety/common-scams-and-crimes/business-email-compromi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nfosecurity-magazine.com/news/scammers-maga-hat-vendors-ste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ews.hitb.org/content/chinese-smartphone-maker-selling-devices-malware-pre-installe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infosecurity-magazine.com/news/fbicisa-warn-us-firm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pple-fixes-three-ios-zero-days-exploited-in-the-wild/" TargetMode="External"/><Relationship Id="rId2" Type="http://schemas.openxmlformats.org/officeDocument/2006/relationships/hyperlink" Target="https://support.apple.com/en-us/HT2119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um.ieee.org/telecom/security/the-real-story-of-stuxn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rktech.com/wp-content/uploads/2019/09/7-metrics-of-security-operations-effectiveness-infographic.pdf" TargetMode="External"/><Relationship Id="rId2" Type="http://schemas.openxmlformats.org/officeDocument/2006/relationships/hyperlink" Target="https://www.optiv.com/cybersecurity-diction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owdstrike.com/blog/crowdstrike-discusses-breakout-time-in-an-article-on-dark-readin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s.fireeye.com/news-releases/news-release-details/fireeye-mandiant-m-trends-2020-report-reveals-cyber-criminals" TargetMode="External"/><Relationship Id="rId2" Type="http://schemas.openxmlformats.org/officeDocument/2006/relationships/hyperlink" Target="https://www.infocyte.com/blog/2016/7/26/how-many-days-does-it-take-to-discover-a-breach-the-answer-may-shock-you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4Ac1vqdnZRY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yware.com/news/trickbot-rises-from-the-ashes-d02b0e92" TargetMode="External"/><Relationship Id="rId2" Type="http://schemas.openxmlformats.org/officeDocument/2006/relationships/hyperlink" Target="https://www.dragos.com/wp-content/uploads/TRISIS-0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Ilm5PTL4r8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/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</a:t>
            </a: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#VII – Wybrane przykłady i statystyki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Mariott breach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111002" y="5301753"/>
            <a:ext cx="12080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</a:p>
          <a:p>
            <a:r>
              <a:rPr lang="en-US" sz="2000">
                <a:hlinkClick r:id="rId2"/>
              </a:rPr>
              <a:t>https://hospitalitytech.com/ico-fines-marriott-international-inc-ps184m-failing-keep-customers-personal-data-secure</a:t>
            </a:r>
            <a:endParaRPr lang="en-US" sz="2000"/>
          </a:p>
          <a:p>
            <a:r>
              <a:rPr lang="en-US" sz="2000"/>
              <a:t>Raport: </a:t>
            </a:r>
            <a:r>
              <a:rPr lang="en-US" sz="200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https://ico.org.uk/media/action-weve-taken/mpns/2618524/marriott-international-inc-mpn-20201030.pdf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C534-A12E-4F2F-AD8C-FA32464A507B}"/>
              </a:ext>
            </a:extLst>
          </p:cNvPr>
          <p:cNvSpPr txBox="1"/>
          <p:nvPr/>
        </p:nvSpPr>
        <p:spPr>
          <a:xfrm>
            <a:off x="508958" y="1259457"/>
            <a:ext cx="11110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Wyciek objął 339 milionów rekordów klientów (według szacunków) sieci hoteli Mariott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Przyczyną było włamanie do Starwood Hotels  Resorts Worldwide Inc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Incydent trwał od roku 2014 do 2018!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Dane obejmowały między innymi imiona, nazwiska, adresy email, numery telefonów, numery paszportów, czasy zameldowania/wymeldowania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związku z niedopełnieniem obowiązków wynikających z RODO (ang. GDPR - General Data Protection Act), Mariott został ukarany przez ICO (Information Comissioner's Office) karą 18.3 milionów funtów brytyjskich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GDPR w UK zaczęło obowiązywać 25-go maja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Uproszczony przebieg ataku: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atak na aplikację webową, instalacja webshella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odnalezienie haseł pasujących do innych systemów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lateral movement, włamanie do bazy danych zawierającej rekordy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raporcie ICO zwraca uwagę na niewystarczający monitoring zdarzeń bezpieczeństwa (niesprawny SIEM)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83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774877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Mariott breach - konkluzje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317C1-6193-4729-9A6C-A8DAE9C1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36" y="1060476"/>
            <a:ext cx="8252020" cy="57324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00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Inne przykłady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367223" y="1450717"/>
            <a:ext cx="112784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hlinkClick r:id="rId2"/>
              </a:rPr>
              <a:t>https://threatpost.com/millions-hotel-guests-worldwide-data-leak/161044/</a:t>
            </a:r>
          </a:p>
          <a:p>
            <a:r>
              <a:rPr lang="en-US" sz="2000">
                <a:hlinkClick r:id="rId2"/>
              </a:rPr>
              <a:t>https://threatpost.com/growdiaries-emails-passwords-cannabis-growers/160969/</a:t>
            </a:r>
          </a:p>
          <a:p>
            <a:r>
              <a:rPr lang="en-US" sz="2000">
                <a:hlinkClick r:id="rId2"/>
              </a:rPr>
              <a:t>https://krebsonsecurity.com/2013/10/adobe-breach-impacted-at-least-38-million-users/</a:t>
            </a:r>
          </a:p>
          <a:p>
            <a:r>
              <a:rPr lang="en-US" sz="2000">
                <a:hlinkClick r:id="rId2"/>
              </a:rPr>
              <a:t>https://www.csoonline.com/article/3132533/researcher-says-adult-friend-finder-vulnerable-to-file-inclusion-vulnerabilities.html</a:t>
            </a:r>
          </a:p>
          <a:p>
            <a:r>
              <a:rPr lang="en-US" sz="2000">
                <a:hlinkClick r:id="rId2"/>
              </a:rPr>
              <a:t>https://www.csoonline.com/article/2157782/security-awareness-raising-awareness-quickly-the-ebay-database-compromise.html</a:t>
            </a:r>
          </a:p>
          <a:p>
            <a:r>
              <a:rPr lang="en-US" sz="2000">
                <a:hlinkClick r:id="rId2"/>
              </a:rPr>
              <a:t>https://www.csoonline.com/article/3444488/equifax-data-breach-faq-what-happened-who-was-affected-what-was-the-impact.html</a:t>
            </a:r>
          </a:p>
          <a:p>
            <a:r>
              <a:rPr lang="en-US" sz="2000">
                <a:hlinkClick r:id="rId2"/>
              </a:rPr>
              <a:t>https://dubsmash.com/user-notice</a:t>
            </a:r>
          </a:p>
          <a:p>
            <a:r>
              <a:rPr lang="en-US" sz="2000">
                <a:hlinkClick r:id="rId2"/>
              </a:rPr>
              <a:t>https://www.csoonline.com/article/2935814/lessons-from-the-heartland-payment-systems-data-breach-redux.html</a:t>
            </a:r>
          </a:p>
          <a:p>
            <a:r>
              <a:rPr lang="en-US" sz="2000">
                <a:hlinkClick r:id="rId2"/>
              </a:rPr>
              <a:t>https://support.canva.com/contact/customer-support/may-24-security-incident-faqs/</a:t>
            </a:r>
          </a:p>
          <a:p>
            <a:r>
              <a:rPr lang="en-US" sz="2000">
                <a:hlinkClick r:id="rId2"/>
              </a:rPr>
              <a:t>https://github.com/nagwww/s3-leaks</a:t>
            </a:r>
            <a:endParaRPr lang="en-US" sz="2000"/>
          </a:p>
          <a:p>
            <a:r>
              <a:rPr lang="en-US" sz="2000">
                <a:hlinkClick r:id="rId3"/>
              </a:rPr>
              <a:t>https://www.techradar.com/news/what-is-elasticsearch-and-why-is-it-involved-in-so-many-data-leaks</a:t>
            </a:r>
            <a:endParaRPr lang="en-US" sz="2000"/>
          </a:p>
          <a:p>
            <a:r>
              <a:rPr lang="en-US" sz="2000">
                <a:hlinkClick r:id="rId4"/>
              </a:rPr>
              <a:t>https://cisomag.eccouncil.org/uprotected-elasticsearch-server-leaks-5-billion-records/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732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2853" y="1546586"/>
            <a:ext cx="10700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Duża ilość komputerów zainfekowanych tym samym trojanem (RAT - Remote Administration Tool), zarządzanym przez tego operatora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Zdalne zarządzanie zainfekowanym systemem to po prostu C&amp;C (Command and Control, C2 - w nomenklaturze ATT&amp;CK MATRIX)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lang="pl-PL"/>
              <a:t>😉</a:t>
            </a:r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3B8351-E679-4B9A-8DA0-F4E3A8AD1E6A}"/>
              </a:ext>
            </a:extLst>
          </p:cNvPr>
          <p:cNvSpPr txBox="1"/>
          <p:nvPr/>
        </p:nvSpPr>
        <p:spPr>
          <a:xfrm>
            <a:off x="0" y="6488668"/>
            <a:ext cx="105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https://www.pandasecurity.com/en/mediacenter/src/uploads/2010/12/operationpayback_loic.png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DDA0-FA8F-40F8-93A0-1197047B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0"/>
            <a:ext cx="10519750" cy="6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Dzisiejsze botnety rzadko używają IRC jako kanału C2, ponieważ IRC jest: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łatwy w wykryciu (protokół jest obecnie bardzo rzadko wykorzystywany)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scentralizowany (architektura klient -&gt; serwer), co powoduje, że stosunkowo łatwo jest taki botnet zniszczyć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najpopularniejszym kanałem C2 jest HTTPS (również przy manualnym operowaniu niewielką liczbą implantów, jako przeciwieństwa botnetu), powodem jest popularność HTTPS w ruchu sieciowym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Jako C2 używane bywają też protokoły P2P oraz popularne serwisy dostępne po HTTP (np. github/media społecznościowe)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DDoS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Rozproszony atak odmowy usługi (Distributed Denial of Service)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Popularny internetowy atak na dostępność (Availability) wybranego serwera/usługi/sieci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Polega na wysyłaniu maksymalnej osiągalnej ilości jakichkolwiek danych na adres celu, z jak największej ilości systemów komputerowych (dlatego atak nazywany jest rozproszonym)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Sumaryczna przepustowość wyjściowa komputerów użytych w ataku przekracza przepustowość wejściową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Efekt: cel jest efektywnie pozbawiony łączności z Internetem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Ataki DDoS przeprowadza się za pomocą botnetów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8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Mirai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12 października 2016 znacząca część Internetu na wschodnim wybrzeżu USA stała się niedostępna w wyniku masowego ataku DDoS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Początkowo podejrzewano, że za atakiem stoi obce mocarstwo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19 września 2016 za pomocą Mirai zaatakowano OVH (DDoS)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Kilka dni później twócy opublikowali kod, by utrudnić atrybucję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Kod zawierał frazy po rosyjsku, celem zmylenia atrybucji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Według FBI, atak z 12 października był najprawdopodobniej wycelowany w należące do Microsoft serwery gier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Za botnetem stało kilku dwudziestolatków z USA (skazani w grudniu 2017 )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5011-BB70-42A6-97B2-2FDBB4D53748}"/>
              </a:ext>
            </a:extLst>
          </p:cNvPr>
          <p:cNvSpPr txBox="1"/>
          <p:nvPr/>
        </p:nvSpPr>
        <p:spPr>
          <a:xfrm>
            <a:off x="125491" y="5607756"/>
            <a:ext cx="1199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https://www.csoonline.com/article/3258748/the-mirai-botnet-explained-how-teen-scammers-and-cctv-cameras-almost-brought-down-the-internet.html</a:t>
            </a:r>
            <a:endParaRPr lang="en-US"/>
          </a:p>
          <a:p>
            <a:r>
              <a:rPr lang="pl-PL">
                <a:hlinkClick r:id="rId4"/>
              </a:rPr>
              <a:t>https://www.justice.gov/usao-nj/pr/justice-department-announces-charges-and-guilty-pleas-three-computer-crime-cases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431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Ataki na klientów systemów płatniczych - trojany bankowe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5711708"/>
            <a:ext cx="1208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br>
              <a:rPr lang="en-US" sz="2000"/>
            </a:br>
            <a:r>
              <a:rPr lang="en-US" sz="2000">
                <a:hlinkClick r:id="rId2"/>
              </a:rPr>
              <a:t>https://www.kaspersky.com/blog/the-big-four-banking-trojans/2956/</a:t>
            </a:r>
            <a:br>
              <a:rPr lang="en-US" sz="2000"/>
            </a:br>
            <a:r>
              <a:rPr lang="en-US" sz="2000">
                <a:hlinkClick r:id="rId3"/>
              </a:rPr>
              <a:t>https://www.welivesecurity.com/2020/09/02/kryptocibule-multitasking-multicurrency-cryptostealer/</a:t>
            </a:r>
            <a:r>
              <a:rPr lang="en-US" sz="2000"/>
              <a:t> 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DB1F0-5CCC-4560-BBE3-14630945C8EA}"/>
              </a:ext>
            </a:extLst>
          </p:cNvPr>
          <p:cNvSpPr txBox="1"/>
          <p:nvPr/>
        </p:nvSpPr>
        <p:spPr>
          <a:xfrm>
            <a:off x="349536" y="1574517"/>
            <a:ext cx="11122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Trojany bankowe (ang. </a:t>
            </a:r>
            <a:r>
              <a:rPr lang="en-US" i="1"/>
              <a:t>banking trojans</a:t>
            </a:r>
            <a:r>
              <a:rPr lang="en-US"/>
              <a:t>) to malware stworzony z myślą o atakowaniu zwykłych użytkowników (systemy Windows, rzadziej MacOS)</a:t>
            </a:r>
          </a:p>
          <a:p>
            <a:r>
              <a:rPr lang="en-US"/>
              <a:t>Celem jest kradzież indywidualnych danych finansowych, np: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(identyfikator użytkownika oraz hasło/PIN)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bankowości elektronicznej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serwisów płatniczych typu PayPal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płatności, tj. dane kart płatniczych: numer, miesiąc + rok ważności, kod CVV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docelowych numerów kont w schowku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 docelowych numerów kont w pamięci przeglądarki (Man In The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ostatnimi czasy grono to poszerzyło się o tzw. Crypto Stealery/Crypto Jackery, wykradające kryptowaluty: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poprzez podmianę adresu docelowego portfela w schowku / pamięci przeglądarki (Man In The Browser)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klucze do portfeli kryptowalut (np. BitCoin, LiteCoin, Ethereum, Monero)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danych uwierzytelniających do internetowych serwisów świadczących usługi kryptowalutowe, tj.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giełdy wymiany kryptowalut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kryptowalutowe portfele online</a:t>
            </a:r>
          </a:p>
        </p:txBody>
      </p:sp>
    </p:spTree>
    <p:extLst>
      <p:ext uri="{BB962C8B-B14F-4D97-AF65-F5344CB8AC3E}">
        <p14:creationId xmlns:p14="http://schemas.microsoft.com/office/powerpoint/2010/main" val="208140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11-tego sierpnia 2020 wielu Hiszpanów otrzymało wiadomość email rzekomo pochodzącą od urzędu skarbowego (Agencia Tributaria) z adresu contato@acessofinanceiro.com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C8539-7BDC-45EE-AC9E-05EB0B87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2236296"/>
            <a:ext cx="7019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2187EED-4B2B-46C8-B803-F000C5D733D9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Podmiana witryny internetowej</a:t>
            </a:r>
            <a:endParaRPr lang="en-US" sz="4356" b="1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A20C2-EF3A-464C-B0F1-ECBF39AE6A3D}"/>
              </a:ext>
            </a:extLst>
          </p:cNvPr>
          <p:cNvSpPr txBox="1"/>
          <p:nvPr/>
        </p:nvSpPr>
        <p:spPr>
          <a:xfrm>
            <a:off x="771726" y="1339272"/>
            <a:ext cx="10856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Ang. </a:t>
            </a:r>
            <a:r>
              <a:rPr lang="en-US" sz="2400" i="1"/>
              <a:t>website defacement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Podmiana zawartości strony internetowej może nastąpić w wyniku: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serwer HTTP, na którym hostowana jest witryna,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jeden z serwerów HTTP, na którym hostowany jest jakiś element interfejsu witryny (np. skrypt JavaScript),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do panelu administracyjnego zarządzającego treścią,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przejęcia kontroli nad domeną wskazującą na witrynę (i skonfigurowanie domeny tak, by wskazywała na kontrolowany przez atakującego adres IP),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znalezienia i wykorzystania luki typu Stored XSS (wstrzyknięcie kodu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 tego typu incydentami najczęściej stoją: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tak zwani lone wolves (samotnicy mający motyw osobisty, np. zemsta),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hacktywiści (ideologia),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script kiddies (chęć popisania się).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204368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email zawierał link do archiwum 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 treści wynikało, że w archiwum znajduje się dokument, w którym znajdują się detale dotyczące płatności, do wniesienia której rzekomo zobowiązany był odbiorca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 archiwum znajdował się plik wykonywalny w formacie MSI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F455F-1F89-470F-AEB1-19426D86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37" y="2729692"/>
            <a:ext cx="4829175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4C5AE-2823-43AF-BF44-6DA55A6D7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12" y="2802760"/>
            <a:ext cx="6862878" cy="16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1282722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745880" y="1433096"/>
            <a:ext cx="1119285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 przeciwieństwie do zwykłych użytkowników, banki inwestują ogromne pieniądze w zabezpieczenia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Wobec tego, zgodnie z zasadą podążania ścieżką najmniejszego oporu, znacznie łatwiej włamać się do komputera klienta, niż do serwera banku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Włamanie do banku jest jednak </a:t>
            </a:r>
            <a:r>
              <a:rPr lang="en-US" sz="2300" u="sng"/>
              <a:t>znacznie bardziej opłacalne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Znanych jest wiele przypadków włamań do instytucji finansowych, gdzie przestępcy ukradli dane personalne klientów; </a:t>
            </a:r>
            <a:r>
              <a:rPr lang="en-US" sz="2300">
                <a:hlinkClick r:id="rId2"/>
              </a:rPr>
              <a:t>https://www.bleepingcomputer.com/news/security/gold-seller-jm-bullion-hacked-to-steal-customers-credit-cards/, </a:t>
            </a:r>
            <a:endParaRPr lang="en-US" sz="23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>
                <a:hlinkClick r:id="rId2"/>
              </a:rPr>
              <a:t>https://securityboulevard.com/2020/09/eterbase-exchange-hacked-hackers-stole-5-4-mn/</a:t>
            </a:r>
            <a:r>
              <a:rPr lang="en-US" sz="2300"/>
              <a:t>, </a:t>
            </a:r>
            <a:r>
              <a:rPr lang="en-US" sz="2300">
                <a:hlinkClick r:id="rId3"/>
              </a:rPr>
              <a:t>https://digitalguardian.com/blog/top-10-finserv-data-breaches</a:t>
            </a:r>
            <a:r>
              <a:rPr lang="en-US" sz="2300"/>
              <a:t>) - incydenty z kategorii wycieków danych.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Znane są jednak przypadki włamań, których następstwem było wyprowadzenie znacznych środków finansowych z banków!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9FE4A-EF91-4037-99DA-BD0904E7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 - Bangladesh 2016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E9B36-CC62-4E17-A701-770E1E25A0C6}"/>
              </a:ext>
            </a:extLst>
          </p:cNvPr>
          <p:cNvSpPr txBox="1"/>
          <p:nvPr/>
        </p:nvSpPr>
        <p:spPr>
          <a:xfrm>
            <a:off x="173226" y="6049744"/>
            <a:ext cx="117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</a:t>
            </a:r>
          </a:p>
          <a:p>
            <a:r>
              <a:rPr lang="en-US">
                <a:hlinkClick r:id="rId2"/>
              </a:rPr>
              <a:t>https://www.wired.com/2016/05/insane-81m-bangladesh-bank-heist-heres-know/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5BDFD-F4FA-406D-BDEF-DD0DBBFE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4639A-2327-495F-A97E-756A6C46B842}"/>
              </a:ext>
            </a:extLst>
          </p:cNvPr>
          <p:cNvSpPr txBox="1"/>
          <p:nvPr/>
        </p:nvSpPr>
        <p:spPr>
          <a:xfrm>
            <a:off x="745880" y="1587260"/>
            <a:ext cx="11150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 lutym 2016 skradziono $101,000,000 z Banku  Centralnego Bangladeszu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Przeprowadzony został atak na system transferów międzynarodowych SWIFT (Society for Worldwide Interbank Financial Telecommunication)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4-tego lutego, posługując się danymi dostępowymi do jednego z kont SWIFT Banku Centralnego Bangladeszu, przestępcy wysłali 36 nieautoryzowanych żądań wypłaty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Kwota $81,000,000 została wyprowadzona do banku na Filipinach, kolejne $20,000,000 do banku w Manili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Konta docelowe zostały założone rok wcześniej (Maj 2015) i nie były używane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Transfer kolejnych $850,000,000 nie powiódł się z powodu błędu drukarki</a:t>
            </a:r>
            <a:endParaRPr lang="pl-PL" sz="2200"/>
          </a:p>
        </p:txBody>
      </p:sp>
    </p:spTree>
    <p:extLst>
      <p:ext uri="{BB962C8B-B14F-4D97-AF65-F5344CB8AC3E}">
        <p14:creationId xmlns:p14="http://schemas.microsoft.com/office/powerpoint/2010/main" val="105031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100C3-1392-4C4C-8200-AA0BB490E01C}"/>
              </a:ext>
            </a:extLst>
          </p:cNvPr>
          <p:cNvSpPr/>
          <p:nvPr/>
        </p:nvSpPr>
        <p:spPr>
          <a:xfrm>
            <a:off x="745879" y="1680094"/>
            <a:ext cx="11244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Inne przykłady:</a:t>
            </a:r>
          </a:p>
          <a:p>
            <a:r>
              <a:rPr lang="pl-PL">
                <a:hlinkClick r:id="rId2"/>
              </a:rPr>
              <a:t>https://www.garlandtechnology.com/blog/how-hackers-stole-millions-from-banks</a:t>
            </a:r>
            <a:endParaRPr lang="en-US"/>
          </a:p>
          <a:p>
            <a:r>
              <a:rPr lang="pl-PL">
                <a:hlinkClick r:id="rId3"/>
              </a:rPr>
              <a:t>https://qz.com/1238297/a-hacker-alleged-to-have-stolen-e1-billion-from-bank-atms-was-arrested-in-alicante-spain/</a:t>
            </a:r>
            <a:endParaRPr lang="en-US"/>
          </a:p>
          <a:p>
            <a:r>
              <a:rPr lang="pl-PL">
                <a:hlinkClick r:id="rId3"/>
              </a:rPr>
              <a:t>https://www.reuters.com/article/us-russia-cyber-swift-idUSKCN1G00DV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3A17E-17BB-451F-B9FB-310C96A6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Wykorzystuje moc obliczeniową zainfekowanych komputerów do generowania kryptowalut (Bitcoin, Litecoin, Ethereum, Monero itp.) - ang. </a:t>
            </a:r>
            <a:r>
              <a:rPr lang="en-US" sz="2800" i="1"/>
              <a:t>cryptocurrency mining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Szkodliwość sprowadza się do kradzieży energii elektrycznej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Stosunkowo mało szkodliwa odmiana malware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Dystrybuowane na różne sposoby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automatyczne skanery Internetowe szukające podatności, słabych haseł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pliki w sieciach P2P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załączniki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instalatory popularnego oprogramownia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F8E6C-EF08-4126-AC63-F22E9E50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747" y="69734"/>
            <a:ext cx="1500188" cy="15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 - LemonDuck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Akytwny od grudnia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Działa na zasadzie robaka (zainfekowane systemy infekują następne - automatyczny lateral movement)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Posiada moduł wyłączający Windows Dendera...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... a także moduł wyłączający konkurencyjne kryptominery </a:t>
            </a:r>
            <a:r>
              <a:rPr lang="pl-PL"/>
              <a:t>😀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05437-B48D-4D38-8560-9BCE1C43BB19}"/>
              </a:ext>
            </a:extLst>
          </p:cNvPr>
          <p:cNvSpPr txBox="1"/>
          <p:nvPr/>
        </p:nvSpPr>
        <p:spPr>
          <a:xfrm>
            <a:off x="246185" y="6198577"/>
            <a:ext cx="99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Więcej na: </a:t>
            </a:r>
            <a:r>
              <a:rPr lang="en-US">
                <a:hlinkClick r:id="rId2"/>
              </a:rPr>
              <a:t>https://threatpost.com/lemon-duck-cryptocurrency-botnet/160046/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FBB8F-0D5B-4834-8DA6-8A52AC68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604" y="70669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Niechciane oprogramowanie, którego celem jest wymuszone wyświetlanie reklam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Najczęściej dystrybuowane jako dodatek do instalatorów popularnych darmowych programów (freeware)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Często występujące w formie inwazyjnych dodatków do przeglądarki udających wyszukiwarki (Search Toolbars), które automatycznie otwierają strony i popupy z reklamami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Sam adware, podobnie jak cryptominery, jest przykładem stosunkowo mało szkodliwego niechcianego oprogramownia (o ile </a:t>
            </a:r>
            <a:r>
              <a:rPr lang="en-US" sz="2800" b="1"/>
              <a:t>jedynie</a:t>
            </a:r>
            <a:r>
              <a:rPr lang="en-US" sz="2800"/>
              <a:t> wyświetla reklamy...)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8329-774F-4097-BB30-511EEDC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4" y="41187"/>
            <a:ext cx="1857375" cy="13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85662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C9A90-3A3D-47CE-9C1E-0AF45837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6" y="824037"/>
            <a:ext cx="6989884" cy="59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7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B2070-6A71-4C95-A4E7-323D893A68F3}"/>
              </a:ext>
            </a:extLst>
          </p:cNvPr>
          <p:cNvSpPr txBox="1"/>
          <p:nvPr/>
        </p:nvSpPr>
        <p:spPr>
          <a:xfrm>
            <a:off x="590550" y="1096911"/>
            <a:ext cx="108555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Nielegalne markety (Darkweb)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Wśród nielegalnych artykułów i usług znaleźć można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Exploity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Malware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Dane (osobowe, płatnicze, hasła, dane prywatne)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Dostęp do zhackowanych systemów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Botnety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Poszczególne systemy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2504-C017-4234-97B4-83E2EB2B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46" y="62619"/>
            <a:ext cx="2724055" cy="21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18139-E0FE-4678-A7D0-B7F25EAF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8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0" y="6457890"/>
            <a:ext cx="1163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https://policja.pl/pol/aktualnosci/4627,Odpowie-za-wlamanie-na-strone-internetowa-policji.html </a:t>
            </a:r>
            <a:endParaRPr lang="en-US" sz="200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7C2B6B-10BD-4BAB-871E-E7EAD70E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15264"/>
            <a:ext cx="9467273" cy="63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51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4D77-C9B2-4113-B8A4-73676E51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6" y="903720"/>
            <a:ext cx="11277399" cy="5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B1F6A-0BCA-482B-8451-A8D7CB61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" y="1096911"/>
            <a:ext cx="12192000" cy="44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91551-6889-46FB-BBDB-22A7B39A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3" y="845794"/>
            <a:ext cx="11315700" cy="51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"Adware" -&gt; Spyware -&gt; 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12861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Bardzo często niechciane oprogramowanie klasyfikowane jako </a:t>
            </a:r>
          </a:p>
          <a:p>
            <a:r>
              <a:rPr lang="en-US" sz="2800"/>
              <a:t>      Adware zawiera </a:t>
            </a:r>
            <a:r>
              <a:rPr lang="en-US" sz="2800" b="1"/>
              <a:t>dodatkowe, groźniejsze funkcjonalności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Spyware - zbieranie o podstawowych informacji o systemie i użytkowniku, co pozwala rozpoznać atrakcyjne cele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Sprzedaż innym aktorom zagrożeń i zbrojenie - często Adware wyposażony jest w moduł "zbrojący", tj. pozwalający na doinstalowanie dowolnego malware, co odbywa się selektywnie po rozpoznaniu atrakcyjnego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Dostęp do takiego systemu sprzedawany jest na czarnym rynku innej grupie przestępczej (wyższy zwrot inwestycji niż w przypadku wyświetlania reklam / kopania kryptowalut)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Dobrymi przykładami są DealPly oraz InstallCore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11B3C-F277-42BE-98A1-DE3089DA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542" y="0"/>
            <a:ext cx="1647458" cy="1592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06385-C09C-43B9-94D3-7BBBF307CED4}"/>
              </a:ext>
            </a:extLst>
          </p:cNvPr>
          <p:cNvSpPr txBox="1"/>
          <p:nvPr/>
        </p:nvSpPr>
        <p:spPr>
          <a:xfrm>
            <a:off x="229717" y="6211669"/>
            <a:ext cx="1178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hlinkClick r:id="rId3"/>
              </a:rPr>
              <a:t>https://blog.trendmicro.com/trendlabs-security-intelligence/exposing-modular-adware-how-dealply-iserik-and-managex-persist-in-systems/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2279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 polega na: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włamaniu się do organizacji i przejęciu kontroli nad jak największą liczbą systemów w jak najkrótszym czasie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zaszyfrowaniu wszystkich znajdujących się na nich plików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wystosowaniu żądania zapłaty okupu (w kryptowalucie) w zamian za udostępnienie klucza deszyfrującego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Najpoważniejszy problem w cyberbezpieczeństwie w ostatnich latach z uwagi na jego powszechność i skalę strat, jakie powoduje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Jedną z metod ograniczania strat wynikających z ataków ransomware są regularnie wykonywane, odizolowane sieciowo kopie zapasowe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9DE8-CADD-4E81-B14E-DC3B96F4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Najsłynniejszym incydentem tego typu był robak WannaCry (Maj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Ofiarami były setki/tysiące organizacji na całym świecie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 samym brytyjskim NHS zainfekowanych zostało ponad 70 000 systemów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 szybkiej infekcji systemów (automatyczny lateral movement) wykorzysywał słynnego exploita RCE na Microsoftowy protokół NetBIOS - EternalBlue (po tym, jak wyciekł z amerykańskiego NSA) - CVE-2017-0144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Operatorzy uzyskali ponad $387.000 okupu, powodując straty na ponad $4,000,000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https://securityintelligence.com/articles/wannacry-worm-ransomware-changed-cybersecurity/</a:t>
            </a:r>
            <a:br>
              <a:rPr lang="en-US"/>
            </a:br>
            <a:r>
              <a:rPr lang="en-US">
                <a:hlinkClick r:id="rId3"/>
              </a:rPr>
              <a:t>https://www.avast.com/c-eternalblue </a:t>
            </a:r>
            <a:endParaRPr lang="en-US">
              <a:highlight>
                <a:srgbClr val="FFFF00"/>
              </a:highlight>
            </a:endParaRPr>
          </a:p>
          <a:p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as a Service (RaaS)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Wraz z rozwojem ransomware, pojawiła się koncepcja RaaS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Jest to model programu partnerskiego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(twórcy i operatorzy ransomware) dzielą się okupem z partnerami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zajmuje się negocjacjami i pobieraniem okupu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https://public.intel471.com/blog/revil-ransomware-interview-russian-osint-100-million/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522" y="11776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najbardziej znany gang Ransomware, mający na koncie szereg poważnych incydentów, których ofiaramy padły duże organizacje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uzyskaniu wstępnego dostępu (Phishing -&gt; Maldoc -&gt; Emotet -&gt; Trickbot), operatorzy obierają za cel zdobycie uprawnień administracyjnych w domenie ActiveDirectory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przejęciu kontrolera domeny, funkcje administracyjne (Group Policy Objects) wykorzystane są do wdrożenia (dystrybucja &amp; uruchomienie) ransomware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Dochodzi do bardzo szybkiego zaszyfrowania danych na wszystkich serwerach i stacjach roboczych w domenie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7539"/>
            <a:ext cx="9315450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 - aktualny algorytm działania operatorów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7" y="117762"/>
            <a:ext cx="1776413" cy="1168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7A066-4F3B-41A3-B394-7B5AAA96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158"/>
            <a:ext cx="12192000" cy="5028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C5507-A4E2-47B6-A9CF-43EA5D342C38}"/>
              </a:ext>
            </a:extLst>
          </p:cNvPr>
          <p:cNvSpPr txBox="1"/>
          <p:nvPr/>
        </p:nvSpPr>
        <p:spPr>
          <a:xfrm>
            <a:off x="266700" y="6356926"/>
            <a:ext cx="1032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https://twitter.com/0xboogy/status/1324763565539184641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950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&amp; double 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585677"/>
            <a:ext cx="107002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double extortion polega na szantażu opublikowania wcześniej wykradzionych danych, jeśli firma odmówi zapłaty okupu za klucz deszyfrujący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W 2019 Maze, jako pierwsza z grup ransomware, otworzyła stronę udostępniającą dane wykradzione swoim ofiarom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stosowany jest aktualnie przez szereg grup; Ako, Avaddon, CLOP, Darkside, DoppelPaymer, Maze, Mespinoza (Pysa), Nefilim, NetWalker, RagnarLocker, REvil (Sodinokibi), Sekhmet, Conti (Ryuk)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Zdarza się, że ransomware jest tylko końcową fazą dłuższego wtargnięcia, którego głównym celem była kradzież danych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32F6C-A8EF-4CAC-BB91-931D4CDBA0C1}"/>
              </a:ext>
            </a:extLst>
          </p:cNvPr>
          <p:cNvSpPr txBox="1"/>
          <p:nvPr/>
        </p:nvSpPr>
        <p:spPr>
          <a:xfrm>
            <a:off x="341746" y="6105236"/>
            <a:ext cx="1110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https://www.zdnet.com/article/conti-ryuk-joins-the-ranks-of-ransomware-gangs-operating-data-leak-sites/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EDF62-964E-49D4-BAD7-A73996AE8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288" y="16848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Wyciek danych (ang. data breach)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Określenie to jest stosowane w odniesieniu zarówno do potwierdzonych jak i potencjalnych incydentów. Tzn:</a:t>
            </a:r>
          </a:p>
          <a:p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samo zaistnienie sytuacji, gdzie duże zbiory wrażliwych danych przechowywane są na niezabezpieczonych systemach (dostępnych w publicznym Internecie, niewymagających uwierzytelnienia) </a:t>
            </a:r>
            <a:r>
              <a:rPr lang="en-US" sz="2600" u="sng"/>
              <a:t>stanowi przesłankę, że doszło wycieku</a:t>
            </a:r>
            <a:r>
              <a:rPr lang="en-US" sz="2600"/>
              <a:t>, czyli </a:t>
            </a:r>
            <a:r>
              <a:rPr lang="en-US" sz="2600" u="sng"/>
              <a:t>potencjalny wyciek danych</a:t>
            </a:r>
            <a:r>
              <a:rPr lang="en-US" sz="260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potwierdzonych wycieków danych, tj. gdy wiemy, że wrażliwe dane faktycznie dostały się w niepowołane ręce.</a:t>
            </a:r>
          </a:p>
        </p:txBody>
      </p:sp>
    </p:spTree>
    <p:extLst>
      <p:ext uri="{BB962C8B-B14F-4D97-AF65-F5344CB8AC3E}">
        <p14:creationId xmlns:p14="http://schemas.microsoft.com/office/powerpoint/2010/main" val="3965307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0"/>
            <a:ext cx="11326489" cy="125540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Pierwszy oficjalnie odnotowany zgon spowodowany 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D8A5-22D1-4735-AD88-F5A0D6C08818}"/>
              </a:ext>
            </a:extLst>
          </p:cNvPr>
          <p:cNvSpPr txBox="1"/>
          <p:nvPr/>
        </p:nvSpPr>
        <p:spPr>
          <a:xfrm>
            <a:off x="173345" y="6301952"/>
            <a:ext cx="1192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https://www.bleepingcomputer.com/news/security/ransomware-attack-at-german-hospital-leads-to-death-of-patient/</a:t>
            </a:r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6823A-0345-4DE4-AEFE-08DEB71C8656}"/>
              </a:ext>
            </a:extLst>
          </p:cNvPr>
          <p:cNvSpPr txBox="1"/>
          <p:nvPr/>
        </p:nvSpPr>
        <p:spPr>
          <a:xfrm>
            <a:off x="877454" y="1727199"/>
            <a:ext cx="1097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10-tego września Szpital Uniwersytecki w Dusseldorfie padł ofiarą ataku ransomware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Utrudnienia wywołane atakiem spowodowały, że karetka transportująca do szpitala pacjenta w ciężkim stanie, chorego na COVID-19, musiała zmienić kurs, podejmując próbę dostarczenia go do innej, bardziej oddalonej placówki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Pacjent zmarł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Atakujący nie wiedzieli, że celem ich ataku padł szpital, po otrzymaniu tej informacji przekazali klucz deszyfrujący bez okupu</a:t>
            </a:r>
          </a:p>
        </p:txBody>
      </p:sp>
    </p:spTree>
    <p:extLst>
      <p:ext uri="{BB962C8B-B14F-4D97-AF65-F5344CB8AC3E}">
        <p14:creationId xmlns:p14="http://schemas.microsoft.com/office/powerpoint/2010/main" val="25311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178170"/>
            <a:ext cx="107002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Szantaże rozsyłane drogą mailową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 treści szantażyści twierdzą, że są w posiadaniu nagrań z wbudowanej w laptopa kamery, wykonanych podczas oglądania przez ofiarę treści pornograficznych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Dla nadania wiarygodności szantażowi, jako rzekomy dowód włamania do komputera podają w mailu hasło należące do ofiary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Hasło pochodzi z innego źródła (jakiegokolwiek publicznego wycieku bazy danych, z któregokolwiek serwisu - aktualnie takie wycieki można znaleźć np. na </a:t>
            </a:r>
            <a:r>
              <a:rPr lang="en-US" sz="2400">
                <a:hlinkClick r:id="rId2"/>
              </a:rPr>
              <a:t>https://scylla.sh</a:t>
            </a:r>
            <a:r>
              <a:rPr lang="en-US" sz="24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Taktyka ta wykorzystuje fakt, że większość/bardzo wielu ludzi stosuje to samo hasło w różnych miejscach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Obecność swojego adresu na tego typu liście można sprawdzić w serwisie </a:t>
            </a:r>
            <a:r>
              <a:rPr lang="en-US" sz="2400">
                <a:hlinkClick r:id="rId3"/>
              </a:rPr>
              <a:t>https://haveibeenpwned.com/ </a:t>
            </a:r>
            <a:endParaRPr lang="en-US" sz="240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345381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https://www.welivesecurity.com/2020/04/30/new-sextortion-scam-claims-know-your-password/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5126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096000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https://www.welivesecurity.com/2020/04/30/new-sextortion-scam-claims-know-your-password/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3D30-3933-4306-8AEC-4731F62A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66" y="1204624"/>
            <a:ext cx="8497889" cy="46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4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Business Email Compromise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5817888"/>
            <a:ext cx="1073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</a:p>
          <a:p>
            <a:r>
              <a:rPr lang="en-US">
                <a:hlinkClick r:id="rId2"/>
              </a:rPr>
              <a:t>https://www.fbi.gov/scams-and-safety/common-scams-and-crimes/business-email-compromise</a:t>
            </a:r>
            <a:endParaRPr lang="en-US"/>
          </a:p>
          <a:p>
            <a:r>
              <a:rPr lang="en-US">
                <a:hlinkClick r:id="rId3"/>
              </a:rPr>
              <a:t>https://www.infosecurity-magazine.com/news/fbi-bec-losses-soared-to-18/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347A9-C6EF-44B8-A5F5-BDA67B2968A8}"/>
              </a:ext>
            </a:extLst>
          </p:cNvPr>
          <p:cNvSpPr txBox="1"/>
          <p:nvPr/>
        </p:nvSpPr>
        <p:spPr>
          <a:xfrm>
            <a:off x="563417" y="1237673"/>
            <a:ext cx="110005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Schemat znany również pod nazwą EAC (Email Account Compromise)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Wyłudzenie znacznych środków pieniężnych w formie przelewu, z wykorzystaniem </a:t>
            </a:r>
          </a:p>
          <a:p>
            <a:r>
              <a:rPr lang="en-US" sz="2100"/>
              <a:t>     poczty elektronicznej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Jedno z najbardziej skutecznych i dotkliwych w skutkach oszustw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Celem zazwyczaj padają pracownicy działu inansów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Może przybierać różne scenariusze,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/>
              <a:t>partner biznesowy/dostawca wysyła naszej organizacji fakturę z "nowego adresu email"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/>
              <a:t>prezes firmy instruuje asystentkę, by wykonała przelew na znaczną kwotę, argumentowany pilną potrzebą biznesową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Często podszywanie się ma miejsce z wykorzystaniem adresów email nienależących do podmiotu, który jest impersonowany ("nowy adres email")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Zdarza się jednak (i ten scenariusz jest najbardziej groźny, bo najbardziej wiarygodny - więc i skuteczny!), że użyta skrzynka email jest w rękach przestępcy (została shackowana)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W samych USA szacowane straty w wyniku BEC w 2019 szacowane są na prawie $2,000,000,000</a:t>
            </a:r>
            <a:endParaRPr lang="pl-PL" sz="2100"/>
          </a:p>
        </p:txBody>
      </p:sp>
    </p:spTree>
    <p:extLst>
      <p:ext uri="{BB962C8B-B14F-4D97-AF65-F5344CB8AC3E}">
        <p14:creationId xmlns:p14="http://schemas.microsoft.com/office/powerpoint/2010/main" val="165310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2898"/>
            <a:ext cx="11097491" cy="118026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Business Email Compromise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6255770"/>
            <a:ext cx="96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https://www.infosecurity-magazine.com/news/scammers-maga-hat-vendors-steal/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E389A-D6A0-46B9-9DB3-4100DC0D5C5F}"/>
              </a:ext>
            </a:extLst>
          </p:cNvPr>
          <p:cNvSpPr txBox="1"/>
          <p:nvPr/>
        </p:nvSpPr>
        <p:spPr>
          <a:xfrm>
            <a:off x="789709" y="1753985"/>
            <a:ext cx="93390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22-go października 2020 partia Republikańska w Winsconsin padła ofiarą ataku phishingowego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Przestępcy podszyli się pod istniejących producentów czapek i innych gadżetów promujących kampanię wyborczą Donalda Trumpa, wysyłając podrobione faktury z podstawionymi numerami kont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Atakujący wykazali spory poziom znajomości procedur i kontrahentów, co sugeruje wcześniejsze uzyskanie dostępu do skrzynki pocztowej osoby zaangażowanej w kampanię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Łupem padły miliony dolarów (i w konsekwencji w pewnym stopniu sama kampania)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687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5" y="166998"/>
            <a:ext cx="12212516" cy="16969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smartfony z preinstalowanym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https://news.hitb.org/content/chinese-smartphone-maker-selling-devices-malware-pre-installed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969477"/>
            <a:ext cx="112951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marcu 2019 researcherzy z firmy Secure-D odkryli preinstalowany malware na smartfonach od chińskiego producenta Transsion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Telefony w Etiopii, Kameronie, Egipcie, Ganie, Afryce południowej i 14 innych krajach rejestrowały abonentów w płatnych subskrypcjach bez ich wiedzy i zgody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Aplikacje mobilne odpowiedzialne za tę aktywność były preinstalowane z systemem Android dostarczonym na urządzeniach (nie były obecne w żadnym oficjalnym sklepie z aplikacjami mobilnymi)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Ilość dotkniętych urządzeń szacuje się na ponad 200 000</a:t>
            </a:r>
            <a:endParaRPr lang="pl-PL" sz="2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0DF4B-FF29-432B-9394-1E2EE681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53" y="10744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1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" y="158206"/>
            <a:ext cx="12212516" cy="161778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 w oprogramowaniu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podatkowym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https://www.infosecurity-magazine.com/news/fbicisa-warn-us-firms/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872762"/>
            <a:ext cx="1129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Golden Tax jest oprogramowaniem, do którego instalacji chińskie banki zmuszają zagraniczne firmy operujące  na terenie Chin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czerwcu 2019 researcherzy z Trustwave ostrzegli o odkrytych przez siebie backdoorach w oprogramowaniu Golden Tax  (nadali im nazwy GoldenSpy oraz GoldenHelper)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Kilka dni po publikacji odkryto program deinstalujący, zacierający ślady po backdoorze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FBI i CISA wydały ostrzeżenie dla amerykańskich firm operujących w Chinach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195BB-96A1-4B34-81B7-7898D50F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61" y="7748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9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77" y="209745"/>
            <a:ext cx="11048972" cy="1117938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Watering hole attacks with 0days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D9BAB-E9A5-4F24-965E-6E583466A751}"/>
              </a:ext>
            </a:extLst>
          </p:cNvPr>
          <p:cNvSpPr txBox="1"/>
          <p:nvPr/>
        </p:nvSpPr>
        <p:spPr>
          <a:xfrm>
            <a:off x="266008" y="5827222"/>
            <a:ext cx="965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br>
              <a:rPr lang="en-US"/>
            </a:br>
            <a:r>
              <a:rPr lang="en-US">
                <a:hlinkClick r:id="rId2"/>
              </a:rPr>
              <a:t>https://support.apple.com/en-us/HT211929</a:t>
            </a:r>
            <a:br>
              <a:rPr lang="en-US"/>
            </a:br>
            <a:r>
              <a:rPr lang="pl-PL">
                <a:hlinkClick r:id="rId3"/>
              </a:rPr>
              <a:t>https://www.zdnet.com/article/apple-fixes-three-ios-zero-days-exploited-in-the-wild/</a:t>
            </a:r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4F354-6749-4B74-BD13-B36A4952A1CA}"/>
              </a:ext>
            </a:extLst>
          </p:cNvPr>
          <p:cNvSpPr txBox="1"/>
          <p:nvPr/>
        </p:nvSpPr>
        <p:spPr>
          <a:xfrm>
            <a:off x="931025" y="1535502"/>
            <a:ext cx="106153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5-go Listopada 2020 Apple opublikował aktualizacje adresujące trzy podatności w 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CVE-2020-27930 (zdalne wykonanie kodu w przeglądarce),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CVE-2020-27950 (wyciek pamięci),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CVE-2020-27932 (eskalacja uprawnień w jądrze),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tworzą łańcuch (ang. </a:t>
            </a:r>
            <a:r>
              <a:rPr lang="en-US" sz="2300" i="1"/>
              <a:t>chain</a:t>
            </a:r>
            <a:r>
              <a:rPr lang="en-US" sz="2300"/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zostały zgłoszone przez Researcherów z Google Project Zero, którzy odkryli je w formie aktywnie wykorzystywanyych exploitów (ang. </a:t>
            </a:r>
            <a:r>
              <a:rPr lang="en-US" sz="2300" i="1"/>
              <a:t>in the wild exploitation</a:t>
            </a:r>
            <a:r>
              <a:rPr lang="en-US" sz="2300"/>
              <a:t>)</a:t>
            </a:r>
            <a:endParaRPr lang="pl-PL" sz="2300"/>
          </a:p>
        </p:txBody>
      </p:sp>
    </p:spTree>
    <p:extLst>
      <p:ext uri="{BB962C8B-B14F-4D97-AF65-F5344CB8AC3E}">
        <p14:creationId xmlns:p14="http://schemas.microsoft.com/office/powerpoint/2010/main" val="211529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B43E9-0C5D-4CE5-B85D-3A71DCA870F0}"/>
              </a:ext>
            </a:extLst>
          </p:cNvPr>
          <p:cNvSpPr txBox="1"/>
          <p:nvPr/>
        </p:nvSpPr>
        <p:spPr>
          <a:xfrm>
            <a:off x="817793" y="1434854"/>
            <a:ext cx="1013006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Wysoce zaawansowany robak (malware)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Światło dzienne po raz pierwszy ujrzał w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Wytworzony co najmniej w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Stworzony w celu zniszczenia infrastruktury irańskiego programu nuklearnego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Zainfekował co najmniej 14 lokalizacji w Iranie (w tym jedną przeznaczoną do wzbogacania uranu)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Działał w trzech fazach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systemów Windows, replikacja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oprogramowania Siemens Step 7 (używanego do programowania sprzętu kontrolującego ICS - Industrial Control Systems)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programowalnych kontrolerów 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 ten sposób robak był w stanie przedostać się do systemów odizolowanych od Internetu/sieci (ang. </a:t>
            </a:r>
            <a:r>
              <a:rPr lang="en-US" sz="2200" i="1"/>
              <a:t>airgapped</a:t>
            </a:r>
            <a:r>
              <a:rPr lang="en-US" sz="22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Autorzy nie zostali oficjalnie zidentyfikowani, przypuszczenia padają na Mossad &amp; CIA/NSA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1779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9F081-EB7D-4746-BC4C-C61B70F5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60" y="1087515"/>
            <a:ext cx="7589520" cy="520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8B563-F67F-479D-B135-FA3E866CB048}"/>
              </a:ext>
            </a:extLst>
          </p:cNvPr>
          <p:cNvSpPr txBox="1"/>
          <p:nvPr/>
        </p:nvSpPr>
        <p:spPr>
          <a:xfrm>
            <a:off x="99752" y="6467302"/>
            <a:ext cx="986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https://spectrum.ieee.org/telecom/security/the-real-story-of-stuxnet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94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Bardzo wiele potencjalnych wycieków (tj. samego faktu dostępności danych) jest wynikiem niedopatrzenia/niekompetencji.</a:t>
            </a:r>
          </a:p>
          <a:p>
            <a:endParaRPr lang="en-US" sz="2500"/>
          </a:p>
          <a:p>
            <a:r>
              <a:rPr lang="en-US" sz="2500"/>
              <a:t>Nigdyś takie przypadki stanowiły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HTTP z włączonym listingiem katalogów,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publicznie dostępne (guest acesss) sieciowe systemy plików (NFS, NetBIOS),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FTP akceptujące anonimowy dostęp (anonymous:anonymous).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/>
          </a:p>
          <a:p>
            <a:r>
              <a:rPr lang="en-US" sz="2500"/>
              <a:t>Dziś są to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niezabezpieczone bazy danych, szczególnie Elasticsearch,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inne niezabezpieczone zasoby chmurowe (szczególnie Amazon S3 Buckets).</a:t>
            </a:r>
          </a:p>
          <a:p>
            <a:endParaRPr lang="en-US" sz="2500"/>
          </a:p>
          <a:p>
            <a:r>
              <a:rPr lang="en-US" sz="2500"/>
              <a:t>Najczęściej takie sytuacje odkrywane są przypadkowo/zgłaszane przez researcherów/bounty hunterów.</a:t>
            </a:r>
            <a:endParaRPr lang="pl-PL" sz="2500"/>
          </a:p>
        </p:txBody>
      </p:sp>
    </p:spTree>
    <p:extLst>
      <p:ext uri="{BB962C8B-B14F-4D97-AF65-F5344CB8AC3E}">
        <p14:creationId xmlns:p14="http://schemas.microsoft.com/office/powerpoint/2010/main" val="40369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96" y="2759049"/>
            <a:ext cx="9743873" cy="669951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Trendy, statystyki, metryki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4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Podstawowe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metryki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1151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MTTD</a:t>
            </a:r>
            <a:r>
              <a:rPr lang="en-US" sz="2800" dirty="0"/>
              <a:t> - Mean Time to Detect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wykrycia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MTTR</a:t>
            </a:r>
            <a:r>
              <a:rPr lang="en-US" sz="2800" dirty="0"/>
              <a:t> - Mean Time To Respond/Remediate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zaadresowania</a:t>
            </a:r>
            <a:r>
              <a:rPr lang="en-US" sz="2800" dirty="0"/>
              <a:t> (</a:t>
            </a:r>
            <a:r>
              <a:rPr lang="en-US" sz="2800" dirty="0" err="1"/>
              <a:t>tj</a:t>
            </a:r>
            <a:r>
              <a:rPr lang="en-US" sz="2800" dirty="0"/>
              <a:t>. </a:t>
            </a:r>
            <a:r>
              <a:rPr lang="en-US" sz="2800" dirty="0" err="1"/>
              <a:t>zareagowania</a:t>
            </a:r>
            <a:r>
              <a:rPr lang="en-US" sz="2800" dirty="0"/>
              <a:t> w </a:t>
            </a:r>
            <a:r>
              <a:rPr lang="en-US" sz="2800" dirty="0" err="1"/>
              <a:t>sposób</a:t>
            </a:r>
            <a:r>
              <a:rPr lang="en-US" sz="2800" dirty="0"/>
              <a:t> </a:t>
            </a:r>
            <a:r>
              <a:rPr lang="en-US" sz="2800" dirty="0" err="1"/>
              <a:t>eliminujący</a:t>
            </a:r>
            <a:r>
              <a:rPr lang="en-US" sz="2800" dirty="0"/>
              <a:t> </a:t>
            </a:r>
            <a:r>
              <a:rPr lang="en-US" sz="2800" dirty="0" err="1"/>
              <a:t>zagrożenie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Dwell time</a:t>
            </a:r>
            <a:r>
              <a:rPr lang="en-US" sz="2800" dirty="0"/>
              <a:t>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wystąpienia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wyeliminowania</a:t>
            </a:r>
            <a:r>
              <a:rPr lang="en-US" sz="2800" dirty="0"/>
              <a:t> (MTTD + 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Breakout </a:t>
            </a:r>
            <a:r>
              <a:rPr lang="en-US" sz="2800" b="1" dirty="0"/>
              <a:t>speed </a:t>
            </a:r>
            <a:r>
              <a:rPr lang="en-US" sz="2800" dirty="0"/>
              <a:t>-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zajmuje</a:t>
            </a:r>
            <a:r>
              <a:rPr lang="en-US" sz="2800" dirty="0"/>
              <a:t> </a:t>
            </a:r>
            <a:r>
              <a:rPr lang="en-US" sz="2800" dirty="0" err="1"/>
              <a:t>intruzowi</a:t>
            </a:r>
            <a:r>
              <a:rPr lang="en-US" sz="2800" dirty="0"/>
              <a:t> </a:t>
            </a:r>
            <a:r>
              <a:rPr lang="en-US" sz="2800" dirty="0" err="1"/>
              <a:t>przejście</a:t>
            </a:r>
            <a:r>
              <a:rPr lang="en-US" sz="2800" dirty="0"/>
              <a:t> do </a:t>
            </a:r>
            <a:r>
              <a:rPr lang="en-US" sz="2800" dirty="0" err="1"/>
              <a:t>fazy</a:t>
            </a:r>
            <a:r>
              <a:rPr lang="en-US" sz="2800" dirty="0"/>
              <a:t> Lateral movement po </a:t>
            </a:r>
            <a:r>
              <a:rPr lang="en-US" sz="2800" dirty="0" err="1"/>
              <a:t>uzyskaniu</a:t>
            </a:r>
            <a:r>
              <a:rPr lang="en-US" sz="2800" dirty="0"/>
              <a:t> </a:t>
            </a:r>
            <a:r>
              <a:rPr lang="en-US" sz="2800" dirty="0" err="1"/>
              <a:t>pierwotnego</a:t>
            </a:r>
            <a:r>
              <a:rPr lang="en-US" sz="2800" dirty="0"/>
              <a:t> </a:t>
            </a:r>
            <a:r>
              <a:rPr lang="en-US" sz="2800" dirty="0" err="1"/>
              <a:t>dostępu</a:t>
            </a:r>
            <a:r>
              <a:rPr lang="en-US" sz="2800" dirty="0"/>
              <a:t> (Initial access)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99198-DED4-4202-A24C-2FD346DA6F4A}"/>
              </a:ext>
            </a:extLst>
          </p:cNvPr>
          <p:cNvSpPr txBox="1"/>
          <p:nvPr/>
        </p:nvSpPr>
        <p:spPr>
          <a:xfrm>
            <a:off x="18808" y="5657671"/>
            <a:ext cx="12460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Źródła</a:t>
            </a:r>
            <a:r>
              <a:rPr lang="en-US" dirty="0"/>
              <a:t>: </a:t>
            </a:r>
          </a:p>
          <a:p>
            <a:r>
              <a:rPr lang="en-US" dirty="0">
                <a:hlinkClick r:id="rId2"/>
              </a:rPr>
              <a:t>https://www.optiv.com/cybersecurity-dictionary</a:t>
            </a:r>
            <a:endParaRPr lang="en-US" dirty="0"/>
          </a:p>
          <a:p>
            <a:r>
              <a:rPr lang="en-US" dirty="0">
                <a:hlinkClick r:id="rId3"/>
              </a:rPr>
              <a:t>https://www.mrktech.com/wp-content/uploads/2019/09/7-metrics-of-security-operations-effectiveness-infographic.pdf</a:t>
            </a:r>
            <a:endParaRPr lang="en-US" dirty="0"/>
          </a:p>
          <a:p>
            <a:r>
              <a:rPr lang="en-US" dirty="0">
                <a:hlinkClick r:id="rId4"/>
              </a:rPr>
              <a:t>https://www.crowdstrike.com/blog/crowdstrike-discusses-breakout-time-in-an-article-on-dark-reading/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8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37EF8-AE68-42E3-BFE8-2AA3EAD06A99}"/>
              </a:ext>
            </a:extLst>
          </p:cNvPr>
          <p:cNvSpPr txBox="1"/>
          <p:nvPr/>
        </p:nvSpPr>
        <p:spPr>
          <a:xfrm>
            <a:off x="530942" y="2023749"/>
            <a:ext cx="113464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Malware vs malware-free attacks</a:t>
            </a:r>
          </a:p>
          <a:p>
            <a:r>
              <a:rPr lang="en-US" sz="3000"/>
              <a:t>Malware attacks - uzyskanie wstępnego dostępu (ang. foothold, initial access) z wykorzystaniem malware to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phishing z wykonywalnymi załącznikami,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exploity na oprogramowanie klienckie (przeglądarka, klient poczty, komunikator, itd.).</a:t>
            </a:r>
          </a:p>
          <a:p>
            <a:pPr lvl="1"/>
            <a:endParaRPr lang="en-US" sz="3000"/>
          </a:p>
          <a:p>
            <a:r>
              <a:rPr lang="en-US" sz="3000"/>
              <a:t>Do pozostałych ataków (malware-free attacks) należą przede wszystkim włamania z wykorzystaniem prawidłowych kont (Valid Accounts) -&gt; wszelkiego rodzaju ataki na hasła.</a:t>
            </a:r>
          </a:p>
        </p:txBody>
      </p:sp>
    </p:spTree>
    <p:extLst>
      <p:ext uri="{BB962C8B-B14F-4D97-AF65-F5344CB8AC3E}">
        <p14:creationId xmlns:p14="http://schemas.microsoft.com/office/powerpoint/2010/main" val="187854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5925127"/>
            <a:ext cx="1088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CrodStrike Global Threat Report 2019, CrowdStrike Global Threat Report 2020</a:t>
            </a:r>
          </a:p>
          <a:p>
            <a:r>
              <a:rPr lang="en-US">
                <a:hlinkClick r:id="rId2"/>
              </a:rPr>
              <a:t>https://go.crowdstrike.com/rs/281-OBQ-266/images/Report2020CrowdStrikeGlobalThreatReport.pdf</a:t>
            </a:r>
            <a:endParaRPr lang="en-US"/>
          </a:p>
          <a:p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% ataków (initial access) z wykorzystaniem malware (CrowdStrike GTR):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2018: 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2019: 49% (spadek o 11%)</a:t>
            </a:r>
            <a:endParaRPr lang="pl-PL" sz="30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0414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8" y="6054523"/>
            <a:ext cx="1144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CrowdStrike Global Threat Report 2019, CrowdStrike Global Threat Report 2020</a:t>
            </a:r>
          </a:p>
          <a:p>
            <a:r>
              <a:rPr lang="en-US">
                <a:hlinkClick r:id="rId2"/>
              </a:rPr>
              <a:t>https://go.crowdstrike.com/rs/281-OBQ-266/images/Report2020CrowdStrikeGlobalThreatReport.pdf</a:t>
            </a:r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Średni </a:t>
            </a:r>
            <a:r>
              <a:rPr lang="en-US" sz="3000" i="1" u="sng"/>
              <a:t>breakout time</a:t>
            </a:r>
            <a:r>
              <a:rPr lang="en-US" sz="3000" u="sng"/>
              <a:t>:</a:t>
            </a:r>
          </a:p>
          <a:p>
            <a:endParaRPr lang="en-US" sz="3000" u="sng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2018: 4 godziny 37 minut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2019: 9 godzin</a:t>
            </a:r>
            <a:endParaRPr lang="pl-PL" sz="30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491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6382327"/>
            <a:ext cx="90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CrowdStrike Global Threat Report 2019, CrowdStrike Global Threat Report 2020</a:t>
            </a:r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zawsze jest priorytetem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Wpływa na niego między innymi zjawisko przekazywania dostępu innym aktorom</a:t>
            </a:r>
            <a:endParaRPr lang="pl-PL" sz="3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zawiera informacji o ostatecznej ilości operacji (ang. volume) i nie jest jednoznacznym wyznacznikiem, jak duże zagrożenie stanowi dany aktor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817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7" y="78342"/>
            <a:ext cx="11779135" cy="145186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median dwell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133158" y="5657671"/>
            <a:ext cx="1206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https://www.infocyte.com/blog/2016/7/26/how-many-days-does-it-take-to-discover-a-breach-the-answer-may-shock-you/</a:t>
            </a:r>
            <a:br>
              <a:rPr lang="en-US"/>
            </a:br>
            <a:r>
              <a:rPr lang="en-US">
                <a:hlinkClick r:id="rId3"/>
              </a:rPr>
              <a:t>https://investors.fireeye.com/news-releases/news-release-details/fireeye-mandiant-m-trends-2020-report-reveals-cyber-criminals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21915" y="1560801"/>
            <a:ext cx="10314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Globalny średni czas pomiędzy wystąpieniem a wykryciem incydentu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2011: 416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2016: 146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2017: 101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2018: 78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2019: 56 dni</a:t>
            </a:r>
          </a:p>
        </p:txBody>
      </p:sp>
    </p:spTree>
    <p:extLst>
      <p:ext uri="{BB962C8B-B14F-4D97-AF65-F5344CB8AC3E}">
        <p14:creationId xmlns:p14="http://schemas.microsoft.com/office/powerpoint/2010/main" val="3658780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skupia się na grupach z Chin, Rosji, Iranu oraz Korei Północnej (tzw. "OŚ ZŁA" - ang. </a:t>
            </a:r>
            <a:r>
              <a:rPr lang="en-US" sz="3000" i="1"/>
              <a:t>the axis of evil </a:t>
            </a:r>
            <a:r>
              <a:rPr lang="pl-PL"/>
              <a:t>😂</a:t>
            </a:r>
            <a:r>
              <a:rPr lang="en-US" sz="300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pochodzi od amerykańskich/zachodnich firm i instytucji (np. CrowdStrike, FBI)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Warto mieć to na uwadze, gdy stara się zrozumieć pełne spektrum, a nie tylko jego część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1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3DF73-AD48-41FB-BC55-AEAAE4F6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0669"/>
            <a:ext cx="12192000" cy="39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4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02A0F-EB12-4E22-BC71-CEE132C1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545"/>
            <a:ext cx="12192000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688641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9818" y="1851687"/>
            <a:ext cx="112395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1. Przede wszystkim natychmiast usunąć przyczynę potencjalnego wycieku, np. poprzez odcięcie danego systemu od sieci (reakcja doraźna).</a:t>
            </a:r>
          </a:p>
          <a:p>
            <a:r>
              <a:rPr lang="en-US" sz="3500"/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</a:p>
        </p:txBody>
      </p:sp>
    </p:spTree>
    <p:extLst>
      <p:ext uri="{BB962C8B-B14F-4D97-AF65-F5344CB8AC3E}">
        <p14:creationId xmlns:p14="http://schemas.microsoft.com/office/powerpoint/2010/main" val="3654043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CABCF-0467-4AA4-B9C2-EABD48A4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" y="1329502"/>
            <a:ext cx="12192000" cy="48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58053-AC23-4FAC-AD6A-956592CB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73"/>
            <a:ext cx="12192000" cy="4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A660-E001-4D05-8741-14DF2560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" y="1310866"/>
            <a:ext cx="12098234" cy="48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DA0D7-23A2-4B17-8EAB-3E5BA75D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4" y="1463527"/>
            <a:ext cx="11579525" cy="45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4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74962"/>
            <a:ext cx="11779135" cy="1015663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CyberSafari: Underexamined threat actors from the global threat landscape: </a:t>
            </a:r>
            <a:r>
              <a:rPr lang="en-US" sz="3000">
                <a:hlinkClick r:id="rId2"/>
              </a:rPr>
              <a:t>https://www.youtube.com/watch?v=4Ac1vqdnZRY</a:t>
            </a:r>
            <a:endParaRPr lang="en-US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CB29-B69B-4A70-A7B1-3DCE3F94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85878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- APT - kilka ciekawych raportów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498600"/>
            <a:ext cx="116876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hlinkClick r:id="rId2"/>
              </a:rPr>
              <a:t>https://www.dragos.com/wp-content/uploads/TRISIS-01.pdf</a:t>
            </a:r>
            <a:r>
              <a:rPr lang="en-US" sz="3000"/>
              <a:t>  TRISIS malware</a:t>
            </a:r>
          </a:p>
          <a:p>
            <a:r>
              <a:rPr lang="en-US" sz="3000">
                <a:hlinkClick r:id="rId3"/>
              </a:rPr>
              <a:t>https://labs.f-secure.com/assets/BlogFiles/f-secureLABS-tlp-white-lazarus-threat-intel-report2.pdf </a:t>
            </a:r>
            <a:r>
              <a:rPr lang="en-US" sz="3000"/>
              <a:t>- raport o grupie Lazarus (sierpień 2020)</a:t>
            </a:r>
          </a:p>
          <a:p>
            <a:r>
              <a:rPr lang="en-US" sz="3000">
                <a:hlinkClick r:id="rId3"/>
              </a:rPr>
              <a:t>https://cyware.com/news/trickbot-rises-from-the-ashes-d02b0e92 </a:t>
            </a:r>
            <a:r>
              <a:rPr lang="en-US" sz="3000"/>
              <a:t>- US cyber command taking down TrickBot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667643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216694"/>
          </a:xfrm>
        </p:spPr>
        <p:txBody>
          <a:bodyPr/>
          <a:lstStyle/>
          <a:p>
            <a:pPr algn="ctr"/>
            <a:r>
              <a:rPr lang="en-US" b="1">
                <a:latin typeface="Consolas" panose="020B0609020204030204" pitchFamily="49" charset="0"/>
              </a:rPr>
              <a:t>Włamanie do Centrum Informacji Gospodarczej w 1997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997839"/>
            <a:ext cx="11687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000"/>
              <a:t>Tok Szok, program 2 TVP, 24. czerwca 1997. 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</a:t>
            </a:r>
            <a:r>
              <a:rPr lang="pl-PL" sz="3000"/>
              <a:t>ydarzenia miały miejsce jeszcze przed wejściem w życie kodeksu karnego z 6 czerwca 1997, w którym przestępstwem stało się samo "uzyskanie dostępu" do systemu informatycznego nawet bez wyrządzenia w nim szkód. 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hlinkClick r:id="rId2"/>
              </a:rPr>
              <a:t>https://www.youtube.com/watch?v=HIlm5PTL4r8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81576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#VII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12A5-2D81-46E5-A3B2-DC150243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C2B8-8FC0-4829-8232-D6135BFF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sz="1100"/>
              <a:t>https://image.slidesharecdn.com/avtokyo-2017-171112211612/95/avtokyo-2017-what-is-red-team-12-638.jpg?cb=1510521418</a:t>
            </a:r>
            <a:endParaRPr lang="en-US" sz="1100"/>
          </a:p>
          <a:p>
            <a:pPr marL="0" indent="0">
              <a:buNone/>
            </a:pPr>
            <a:r>
              <a:rPr lang="pl-PL" sz="1100"/>
              <a:t>https://ak.picdn.net/shutterstock/videos/1019470672/thumb/6.jpg</a:t>
            </a:r>
            <a:endParaRPr lang="en-US" sz="1100"/>
          </a:p>
          <a:p>
            <a:pPr marL="0" indent="0">
              <a:buNone/>
            </a:pPr>
            <a:r>
              <a:rPr lang="pl-PL" sz="1100"/>
              <a:t>https://encrypted-tbn0.gstatic.com/images?q=tbn%3AANd9GcTWeTdyGMx-kXKWQQMNsUhQoRqG6rWJjgg9Lg&amp;usqp=CAU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https://pronto-core-cdn.prontomarketing.com/2/wp-content/uploads/sites/2254/2020/01/Ransomware-Attack.png</a:t>
            </a:r>
          </a:p>
          <a:p>
            <a:pPr marL="0" indent="0">
              <a:buNone/>
            </a:pPr>
            <a:r>
              <a:rPr lang="en-US" sz="1100"/>
              <a:t>https://www.enisa.europa.eu/topics/csirts-in-europe/glossary/files/botnets-3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https://media.kasperskydaily.com/wp-content/uploads/sites/92/2013/10/06045352/trojans.jpeg</a:t>
            </a:r>
          </a:p>
          <a:p>
            <a:pPr marL="0" indent="0">
              <a:buNone/>
            </a:pPr>
            <a:r>
              <a:rPr lang="en-US" sz="1100"/>
              <a:t>https://media.wired.com/photos/5926fd1ccefba457b079bc7a/master/w_2560%2Cc_limit/GettyImages-520296054-1.jpg</a:t>
            </a:r>
          </a:p>
          <a:p>
            <a:pPr marL="0" indent="0">
              <a:buNone/>
            </a:pPr>
            <a:r>
              <a:rPr lang="en-US" sz="1100"/>
              <a:t>https://news.sophos.com/wp-content/uploads/2020/08/lemonduck.jpg?w=500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https://media.kasperskydaily.com/wp-content/uploads/sites/92/2014/07/06043020/adware1.png</a:t>
            </a:r>
          </a:p>
          <a:p>
            <a:pPr marL="0" indent="0">
              <a:buNone/>
            </a:pPr>
            <a:r>
              <a:rPr lang="en-US" sz="1100"/>
              <a:t>https://economictimes.indiatimes.com/thumb/msid-71819551,width-1200,height-900,resizemode-4,imgsize-1291575/darkweb_istock.jpg?from=mdr</a:t>
            </a:r>
          </a:p>
          <a:p>
            <a:pPr marL="0" indent="0">
              <a:buNone/>
            </a:pPr>
            <a:r>
              <a:rPr lang="en-US" sz="1100"/>
              <a:t>https://enterprise.comodo.com/images/forensic-analysis/spyware-malware-removal.jpg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https://media.kasperskydaily.com/wp-content/uploads/sites/92/2014/07/06043013/adware6.png</a:t>
            </a:r>
          </a:p>
          <a:p>
            <a:pPr marL="0" indent="0">
              <a:buNone/>
            </a:pPr>
            <a:r>
              <a:rPr lang="en-US" sz="1100"/>
              <a:t>https://external-content.duckduckgo.com/iu/?u=https%3A%2F%2Fwww.fincen.gov%2Fsites%2Fdefault%2Ffiles%2Fshared%2F1.jpg&amp;f=1&amp;nofb=1</a:t>
            </a:r>
          </a:p>
          <a:p>
            <a:pPr marL="0" indent="0">
              <a:buNone/>
            </a:pPr>
            <a:r>
              <a:rPr lang="en-US" sz="1100"/>
              <a:t>https://spectrum.ieee.org/img/03OLHowStuxnetWorked-1360963061216.jpg</a:t>
            </a:r>
          </a:p>
          <a:p>
            <a:pPr marL="0" indent="0">
              <a:buNone/>
            </a:pPr>
            <a:r>
              <a:rPr lang="en-US" sz="1100"/>
              <a:t>https://o.quizlet.com/KjYDdrQ5lqwPxKVH37T1Ig_b.png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endParaRPr lang="pl-PL" sz="11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402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931895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</a:p>
          <a:p>
            <a:r>
              <a:rPr lang="en-US" sz="3500"/>
              <a:t>4. Permanentnie zaadresować problem (np. usunąć dany system/kopię danych lub prawidłowo go zabezpieczyć).</a:t>
            </a:r>
            <a:endParaRPr lang="pl-PL" sz="3500"/>
          </a:p>
        </p:txBody>
      </p:sp>
    </p:spTree>
    <p:extLst>
      <p:ext uri="{BB962C8B-B14F-4D97-AF65-F5344CB8AC3E}">
        <p14:creationId xmlns:p14="http://schemas.microsoft.com/office/powerpoint/2010/main" val="328689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Dane osobowe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Szpiegostwo przemysłowe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Włamania do organizacji o konkretnym profilu celem kradzieży danych stanowiących własność intelektualną (IP - Intellectual Property),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wyniki badan,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receptury (np. chemia, materiały budulcowe, farmakologia),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patenty,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algorytmy,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projekty technologiczne (np. przemysł obronny, transportowy).</a:t>
            </a:r>
          </a:p>
        </p:txBody>
      </p:sp>
    </p:spTree>
    <p:extLst>
      <p:ext uri="{BB962C8B-B14F-4D97-AF65-F5344CB8AC3E}">
        <p14:creationId xmlns:p14="http://schemas.microsoft.com/office/powerpoint/2010/main" val="47336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37893" y="1297274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Wykrycie kradzieży (eksfiltracji) danych może być wykryte bezpośrednio, tj. sam  proces eksfiltracji  można zauważyć poprzez: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anomalie w netflow (duża ilość ruchu wychodzącego),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rozwiązania DLP (Data Leakage Prevention),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obserwacja logów danych usług (jeśli dostęp do danych odbywa się za pośrednictwem usługi w naszej infrastrukturze - np. HTTP czy FTP).</a:t>
            </a:r>
          </a:p>
          <a:p>
            <a:endParaRPr lang="en-US" sz="2600"/>
          </a:p>
          <a:p>
            <a:r>
              <a:rPr lang="en-US" sz="2600"/>
              <a:t>Częściej jednak incydent zostaje wykryty od innej strony niż sama eksiltracja, zaś stwierdzenie kradzieży danych wynika z analizy powłamaniowej - lub domniemania.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F1C3A4-51C5-4FD2-98CA-29C858AA972E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3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6947</TotalTime>
  <Words>4991</Words>
  <Application>Microsoft Office PowerPoint</Application>
  <PresentationFormat>Widescreen</PresentationFormat>
  <Paragraphs>410</Paragraphs>
  <Slides>68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Wyciek danych (ang. data breach)</vt:lpstr>
      <vt:lpstr>Potencjalny wyciek danych</vt:lpstr>
      <vt:lpstr>Potencjalny wyciek danych - reakcja</vt:lpstr>
      <vt:lpstr>Potencjalny wyciek danych - reakcja</vt:lpstr>
      <vt:lpstr>Włamania celem kradzieży danych</vt:lpstr>
      <vt:lpstr>PowerPoint Presentation</vt:lpstr>
      <vt:lpstr>Przykład - Mariott breach</vt:lpstr>
      <vt:lpstr>Mariott breach - konkluzje</vt:lpstr>
      <vt:lpstr>Inne przykłady</vt:lpstr>
      <vt:lpstr>Botnet</vt:lpstr>
      <vt:lpstr>PowerPoint Presentation</vt:lpstr>
      <vt:lpstr>Botnet</vt:lpstr>
      <vt:lpstr>DDoS</vt:lpstr>
      <vt:lpstr>Przykład - Mirai</vt:lpstr>
      <vt:lpstr>Ataki na klientów systemów płatniczych - trojany bankowe</vt:lpstr>
      <vt:lpstr>Przykład - Grandoreio</vt:lpstr>
      <vt:lpstr>Przykład - Grandoreio</vt:lpstr>
      <vt:lpstr>Bezpośrednie ataki na instytucje finansowe</vt:lpstr>
      <vt:lpstr>Bezpośrednie ataki na instytucje finansowe - Bangladesh 2016</vt:lpstr>
      <vt:lpstr>Bezpośrednie ataki na instytucje finansowe</vt:lpstr>
      <vt:lpstr>Coinmining</vt:lpstr>
      <vt:lpstr>Coinmining - LemonDuck</vt:lpstr>
      <vt:lpstr>Adware</vt:lpstr>
      <vt:lpstr>Adware - przykład</vt:lpstr>
      <vt:lpstr>Ekosystem e-crime</vt:lpstr>
      <vt:lpstr>Ekosystem e-crime</vt:lpstr>
      <vt:lpstr>Ekosystem e-crime</vt:lpstr>
      <vt:lpstr>Ekosystem e-crime</vt:lpstr>
      <vt:lpstr>Ekosystem e-crime</vt:lpstr>
      <vt:lpstr>"Adware" -&gt; Spyware -&gt; Malware</vt:lpstr>
      <vt:lpstr>Ransomware</vt:lpstr>
      <vt:lpstr>Ransomware</vt:lpstr>
      <vt:lpstr>Ransomware as a Service (RaaS)</vt:lpstr>
      <vt:lpstr>Ransomware - Ryuk</vt:lpstr>
      <vt:lpstr>Ransomware - Ryuk - aktualny algorytm działania operatorów</vt:lpstr>
      <vt:lpstr>Ransomware &amp; double extortion</vt:lpstr>
      <vt:lpstr>Pierwszy oficjalnie odnotowany zgon spowodowany Ransomware</vt:lpstr>
      <vt:lpstr>Sextortion</vt:lpstr>
      <vt:lpstr>Sextortion - przykład</vt:lpstr>
      <vt:lpstr>Business Email Compromise</vt:lpstr>
      <vt:lpstr>Business Email Compromise - przykład</vt:lpstr>
      <vt:lpstr>Supply chain compromise -  smartfony z preinstalowanym  malware</vt:lpstr>
      <vt:lpstr>Supply chain compromise -  malware w oprogramowaniu  podatkowym</vt:lpstr>
      <vt:lpstr>Watering hole attacks with 0days - przykład</vt:lpstr>
      <vt:lpstr>Stuxnet</vt:lpstr>
      <vt:lpstr>Stuxnet</vt:lpstr>
      <vt:lpstr>Trendy, statystyki, metryki</vt:lpstr>
      <vt:lpstr>Podstawowe metryki</vt:lpstr>
      <vt:lpstr>Trendy incydentów i zagrożeń - 2018-2020 - włamania z wykorzystaniem malware</vt:lpstr>
      <vt:lpstr>Trendy incydentów i zagrożeń - 2018-2020 - włamania z wykorzystaniem malware</vt:lpstr>
      <vt:lpstr>Trendy incydentów i zagrożeń - 2018-2020 - breakout time</vt:lpstr>
      <vt:lpstr>Trendy incydentów i zagrożeń - 2018-2020 - breakout time</vt:lpstr>
      <vt:lpstr>Trendy incydentów i zagrożeń - median dwell time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- APT - kilka ciekawych raportów</vt:lpstr>
      <vt:lpstr>Włamanie do Centrum Informacji Gospodarczej w 1997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 Horoszkiewicz</cp:lastModifiedBy>
  <cp:revision>724</cp:revision>
  <dcterms:created xsi:type="dcterms:W3CDTF">2020-02-01T16:36:23Z</dcterms:created>
  <dcterms:modified xsi:type="dcterms:W3CDTF">2020-11-24T18:17:15Z</dcterms:modified>
</cp:coreProperties>
</file>